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3" r:id="rId1"/>
  </p:sldMasterIdLst>
  <p:notesMasterIdLst>
    <p:notesMasterId r:id="rId13"/>
  </p:notesMasterIdLst>
  <p:sldIdLst>
    <p:sldId id="790" r:id="rId2"/>
    <p:sldId id="791" r:id="rId3"/>
    <p:sldId id="792" r:id="rId4"/>
    <p:sldId id="793" r:id="rId5"/>
    <p:sldId id="794" r:id="rId6"/>
    <p:sldId id="795" r:id="rId7"/>
    <p:sldId id="796" r:id="rId8"/>
    <p:sldId id="797" r:id="rId9"/>
    <p:sldId id="798" r:id="rId10"/>
    <p:sldId id="799" r:id="rId11"/>
    <p:sldId id="789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33CCFF"/>
    <a:srgbClr val="66FF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0278" autoAdjust="0"/>
  </p:normalViewPr>
  <p:slideViewPr>
    <p:cSldViewPr>
      <p:cViewPr varScale="1">
        <p:scale>
          <a:sx n="65" d="100"/>
          <a:sy n="65" d="100"/>
        </p:scale>
        <p:origin x="13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18B5B83-5A90-4582-A705-0E943C25DE3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E9788AA-FA97-461E-B9BD-AE148820A20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D01C930-DA40-49EF-8240-336294371EE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7FA1A5B1-D778-4661-8DAB-C23D58D9144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4BDA4673-E76B-4976-B2C9-F481FE710D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200" b="0" i="0">
                <a:latin typeface="Times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8391708-FE3A-4DAB-92CC-09EF32856B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 b="0" i="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A9E990A3-A3FE-4BF8-B070-C6C5688E5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7296CA40-A2DA-4EF0-91B8-CCAFB11F3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4A60A86-FBFC-4648-86B9-543D48264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2A9E9FC-EF46-4F3E-977C-EAD10B672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315E2-F2A5-44D1-87C8-2D9EC0F7ACB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E7924F8-B5DC-4D31-9F87-76E6669B4A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1B0A0A-2113-4296-A324-849579C616F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D51FDD4-7357-4A9F-90FA-88AC6AD3BF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EED64B3-EDA5-43E8-955A-BA983E46EA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 dirty="0">
                <a:latin typeface="Times" panose="02020603050405020304" pitchFamily="18" charset="0"/>
                <a:cs typeface="Arial" panose="020B0604020202020204" pitchFamily="34" charset="0"/>
              </a:rPr>
              <a:t>Recap</a:t>
            </a:r>
            <a:r>
              <a:rPr lang="en-US" altLang="en-US" sz="1600">
                <a:latin typeface="Times" panose="02020603050405020304" pitchFamily="18" charset="0"/>
                <a:cs typeface="Arial" panose="020B0604020202020204" pitchFamily="34" charset="0"/>
              </a:rPr>
              <a:t>: Recap </a:t>
            </a:r>
            <a:r>
              <a:rPr lang="en-US" altLang="en-US" sz="1600" dirty="0">
                <a:latin typeface="Times" panose="02020603050405020304" pitchFamily="18" charset="0"/>
                <a:cs typeface="Arial" panose="020B0604020202020204" pitchFamily="34" charset="0"/>
              </a:rPr>
              <a:t>the rights and the laws outlined in the previous slides – support discussion if people are interested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0FD8F0E4-42F8-4C6D-B789-F1D5682C5E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B19E8CCC-9A94-4A3D-BEC7-9172B8441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 dirty="0">
                <a:latin typeface="Times" panose="02020603050405020304" pitchFamily="18" charset="0"/>
                <a:cs typeface="Arial" panose="020B0604020202020204" pitchFamily="34" charset="0"/>
              </a:rPr>
              <a:t>Explain: That the Australian Human Rights Commission can provide you with information </a:t>
            </a:r>
            <a:r>
              <a:rPr lang="en-AU" altLang="en-US">
                <a:latin typeface="Times" panose="02020603050405020304" pitchFamily="18" charset="0"/>
                <a:cs typeface="Arial" panose="020B0604020202020204" pitchFamily="34" charset="0"/>
              </a:rPr>
              <a:t>about your rights.</a:t>
            </a:r>
            <a:endParaRPr lang="en-AU" altLang="en-US" dirty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32F6E290-2342-48EF-B865-82C312150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9245148-AFF3-4148-9AE8-5D1522FC9BC3}" type="slidenum">
              <a:rPr lang="en-US" altLang="en-US">
                <a:latin typeface="Times" panose="02020603050405020304" pitchFamily="18" charset="0"/>
              </a:rPr>
              <a:pPr/>
              <a:t>11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53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Explain:  This section is about your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E990A3-A3FE-4BF8-B070-C6C5688E57D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92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Explain: We will be talking about human rights and the rights of people with a disability.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E990A3-A3FE-4BF8-B070-C6C5688E57D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71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7C62AFB-3505-4D67-9416-33C1C8EBE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CAB841-FE90-4DCE-B0E3-E1A05626637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9F95894-A96A-454A-9436-949D57A3FA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168B471-27C2-43DC-8783-8EADEB5C2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 dirty="0">
                <a:latin typeface="Times" panose="02020603050405020304" pitchFamily="18" charset="0"/>
                <a:cs typeface="Arial" panose="020B0604020202020204" pitchFamily="34" charset="0"/>
              </a:rPr>
              <a:t>Discussion: Guided discussion on rights.</a:t>
            </a:r>
            <a:endParaRPr lang="en-US" altLang="en-US" dirty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571B149-46C1-4268-8A26-2ABF9D719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D8DEE3-84A4-4716-87EB-B9D149410B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CED7C97F-6DAE-4048-B0AD-0251756290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C955BFA8-09DA-4F98-B6E4-5C595E917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 dirty="0">
                <a:latin typeface="Times" panose="02020603050405020304" pitchFamily="18" charset="0"/>
                <a:cs typeface="Arial" panose="020B0604020202020204" pitchFamily="34" charset="0"/>
              </a:rPr>
              <a:t>Explain: Rights come from many places from the United Nations, the Australian Government, and state and territory governments and the Australian Human Rights Commission. Explain these concepts if needed.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7">
            <a:extLst>
              <a:ext uri="{FF2B5EF4-FFF2-40B4-BE49-F238E27FC236}">
                <a16:creationId xmlns:a16="http://schemas.microsoft.com/office/drawing/2014/main" id="{8F415FD0-F6FD-45E4-834C-ECE26DCC6D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EFECF-FA1F-4939-9721-D7E6240522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1459" name="Rectangle 2">
            <a:extLst>
              <a:ext uri="{FF2B5EF4-FFF2-40B4-BE49-F238E27FC236}">
                <a16:creationId xmlns:a16="http://schemas.microsoft.com/office/drawing/2014/main" id="{E6BD7693-A0B6-4AAC-884A-3D2FA7B4E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60" name="Rectangle 3">
            <a:extLst>
              <a:ext uri="{FF2B5EF4-FFF2-40B4-BE49-F238E27FC236}">
                <a16:creationId xmlns:a16="http://schemas.microsoft.com/office/drawing/2014/main" id="{EE7CCC1A-1AEB-4EA9-A0A0-0DCC49B0B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 dirty="0">
                <a:latin typeface="Times" panose="02020603050405020304" pitchFamily="18" charset="0"/>
                <a:cs typeface="Arial" panose="020B0604020202020204" pitchFamily="34" charset="0"/>
              </a:rPr>
              <a:t>Activity: This activity introduces the concept of the need to get information to help make decisions. Ask people pick a card and read out the card and then support a guided discuss about the right described on the card – what it is about, is it important?, why it is important etc.</a:t>
            </a:r>
          </a:p>
          <a:p>
            <a:pPr eaLnBrk="1" hangingPunct="1"/>
            <a:endParaRPr lang="en-US" altLang="en-US" sz="1600" dirty="0">
              <a:latin typeface="Times" panose="02020603050405020304" pitchFamily="18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1600" dirty="0"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D5BB131-A5AD-4676-9F50-11CFAAE32C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2F3553E9-9946-4E8F-B8CC-7E54DA6BC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 dirty="0">
                <a:latin typeface="Times" panose="02020603050405020304" pitchFamily="18" charset="0"/>
                <a:cs typeface="Arial" panose="020B0604020202020204" pitchFamily="34" charset="0"/>
              </a:rPr>
              <a:t>Discussion: Support a guided discussion about when people have felt they did or did not have their rights upheld or respected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821BE2A7-9C47-4D29-9056-75C364204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5A38C-9783-4CE3-AF57-66E7265FB2B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CEA1389-EEE5-4FD0-BCCE-541E40F9A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69F74D-DC23-4622-B2B3-FF7DBB8BDD5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96B5DF57-4786-40FC-927B-88179A26E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41AB883-F4EA-42F3-80CE-02AE4CBF5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" panose="02020603050405020304" pitchFamily="18" charset="0"/>
                <a:cs typeface="Arial" panose="020B0604020202020204" pitchFamily="34" charset="0"/>
              </a:rPr>
              <a:t>Concept: This section introduces the UNCRPD explain that from now on you will call it the convention – explain that countries all over the world signed the convention which outlines universal rights for people with disabilities. Play the video and discuss.</a:t>
            </a:r>
          </a:p>
        </p:txBody>
      </p:sp>
    </p:spTree>
    <p:extLst>
      <p:ext uri="{BB962C8B-B14F-4D97-AF65-F5344CB8AC3E}">
        <p14:creationId xmlns:p14="http://schemas.microsoft.com/office/powerpoint/2010/main" val="2682929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CEA1389-EEE5-4FD0-BCCE-541E40F9A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69F74D-DC23-4622-B2B3-FF7DBB8BDD5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96B5DF57-4786-40FC-927B-88179A26E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41AB883-F4EA-42F3-80CE-02AE4CBF53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" panose="02020603050405020304" pitchFamily="18" charset="0"/>
                <a:cs typeface="Arial" panose="020B0604020202020204" pitchFamily="34" charset="0"/>
              </a:rPr>
              <a:t>Recap: Remind the group that Australia signed up to the Convention which means they have agreed to support rights or articles as described in the Convention.</a:t>
            </a:r>
          </a:p>
        </p:txBody>
      </p:sp>
    </p:spTree>
    <p:extLst>
      <p:ext uri="{BB962C8B-B14F-4D97-AF65-F5344CB8AC3E}">
        <p14:creationId xmlns:p14="http://schemas.microsoft.com/office/powerpoint/2010/main" val="182471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B2B8-E2A9-4C2C-924D-51D663455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CDAB6-670A-4F88-87B4-276287364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3AF9E-ADB0-4B1E-95F3-E9A315FE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A86F-0B34-407A-A8BA-8191627B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65EF4-812F-47AA-9498-07F022B7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E7DC-237E-4E5F-95BB-3D3064BDA48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610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3CE8D-F816-4CF8-8987-C71F4CC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69734-3CC7-440D-A96D-8374F2AFB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DCD7B-83D0-431C-B11A-8C133FFD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AF8BD-BC1C-4846-AF7D-0E5D996D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01D80-F42B-4C20-92BD-E7E39ABF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9060-4BD7-468C-8279-EA2C85442B8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4370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F7C00-08F1-4A32-9FFA-057ACFC7C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54320-4CB1-4D69-8A8C-C299FA916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AADFD-57F0-4358-808F-4AB4EAB0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BDB2F-1113-4842-A1AA-46DBE59B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0562F-9DF6-463E-BC9C-7818D48C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76C4-AD43-4421-B457-BF6C4B6E0C2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1057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F139-22AD-4521-AA6B-E459B7F8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5FEE1-AD7B-4392-B400-BCE9F3E39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FD270-BB11-44E1-95C4-BC5D940C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A448-E4FB-463D-8D54-4F3CE38F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C3C97-9F1D-4ADB-860A-A02352E3F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A31D-E275-48CB-A9E4-63DEE25E823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4257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E378-5310-4FE9-A688-CA6AF385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6BCF7-C61E-4ED4-AA6E-6977B38EA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BF92E-A365-40BF-A4E7-7CE9C4CD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1451F-AAC3-457F-9A18-E7E1851C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E821-B35A-48EA-9F48-FF244846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FFEB7-C2ED-4053-874B-400B6DB4080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41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7034-29FE-4BCD-9CAD-495D769E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BF5B-A637-4F18-8EB6-E105BC742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AAA9F-022B-4968-9B80-44F52FC0F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42FF09-B6E8-4E98-A5C1-D7848766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31826A-6520-40E6-99FB-028D9BC5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A18340-FB69-4D4B-A182-C85C8F2F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48B34-27B1-4ABC-BDAF-5430B577A2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8186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CD54-E392-42AB-977D-CFEC4F4C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09F28-830B-471B-B7CD-18BED908A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99CFE0-A845-4925-AF7D-5714AB275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7AAB2-54EE-48C6-98F2-E805415A3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19557-1B6F-42D6-85EF-955442DDE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C3F72B-2845-4C50-8A60-C10F1071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699EE55-6392-4163-BCA8-9E696310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B157A4-B955-439A-B224-50BC3FD29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BFA00-1508-4F61-AE29-79BE8EE9244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2764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F9F1-6F9F-4B2A-86E4-D3845369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EEA040-F6BE-4B77-9125-C52C3564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3ED489-C1E6-471C-B1DE-3DAD183B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D81283-A3BB-4603-B26E-ECFC4485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88612-B003-44C4-93CB-8A9836C46F5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9252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D29ABC3-CC8C-4073-9C4F-F1D6C361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EBF45E-37AC-4EA2-9021-E63F022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D61BD5-B21B-4528-B98E-DB1680AF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6D898-2D68-41A2-BA6A-71ED71D0E6B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5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5E688-5402-4079-A2FA-34E9C119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F47F-507A-40BC-8697-4041098EB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42634-CFAB-44C9-9DA4-9179266BA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4EE6B2-6763-447C-A188-F2EEA8F73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BE41C9-4E51-4303-ABD1-EE6380A7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F26B79-1408-43FD-BA92-A808F7DE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36760-0B31-41F9-9305-1C08273985F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00762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E291-1238-4664-A778-EB32A16E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889FB-4739-4DAF-94E9-13949B8E2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SG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641242-2CD2-4B7D-B72D-4E51AD66F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D0A378-6BFB-4A0B-AED6-5F6F8D7D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DA56D3-1A61-4712-A6EB-79892298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C6467E-4B3E-4ABA-BBAB-DEFAB79B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42FAF-317C-4141-BC38-99B9CAD875B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6705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045FFC-AFF4-49CE-AFD7-BF8225691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SG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C4064-04DD-46F3-A050-FFEA226F2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29255-A774-4CCE-B5C4-E6551EAEA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55485-82E3-4595-982B-8BADA8AA7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4C5E2-972D-446D-A0DF-3F6FB09AF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0439DF-B038-4D38-9480-EFD833D5169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tif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133C44B-4B8F-491C-B9FC-9CAF4175F9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75" y="1828800"/>
            <a:ext cx="6019800" cy="2209800"/>
          </a:xfrm>
        </p:spPr>
        <p:txBody>
          <a:bodyPr/>
          <a:lstStyle/>
          <a:p>
            <a:r>
              <a:rPr lang="en-AU" altLang="en-US"/>
              <a:t>Welcome</a:t>
            </a:r>
          </a:p>
        </p:txBody>
      </p:sp>
      <p:sp>
        <p:nvSpPr>
          <p:cNvPr id="3075" name="TextBox 1">
            <a:extLst>
              <a:ext uri="{FF2B5EF4-FFF2-40B4-BE49-F238E27FC236}">
                <a16:creationId xmlns:a16="http://schemas.microsoft.com/office/drawing/2014/main" id="{4259F203-6C97-4501-9443-CCF7659A6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341438"/>
            <a:ext cx="69119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SG" alt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Today we are going </a:t>
            </a:r>
          </a:p>
          <a:p>
            <a:pPr algn="ctr" eaLnBrk="1" hangingPunct="1"/>
            <a:r>
              <a:rPr lang="en-SG" alt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to talk about RIGHTS!!!</a:t>
            </a:r>
          </a:p>
          <a:p>
            <a:pPr algn="ctr" eaLnBrk="1" hangingPunct="1"/>
            <a:endParaRPr lang="en-SG" altLang="en-US" sz="3600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ctr" eaLnBrk="1" hangingPunct="1"/>
            <a:r>
              <a:rPr lang="en-SG" altLang="en-US" sz="3600" b="1">
                <a:solidFill>
                  <a:srgbClr val="FFFF00"/>
                </a:solidFill>
                <a:latin typeface="Century Gothic" panose="020B0502020202020204" pitchFamily="34" charset="0"/>
              </a:rPr>
              <a:t>So let’s get started . . .</a:t>
            </a:r>
          </a:p>
          <a:p>
            <a:pPr eaLnBrk="1" hangingPunct="1"/>
            <a:endParaRPr lang="en-SG" altLang="en-US" sz="3600" b="1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en-SG" altLang="en-US" sz="3600" b="1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F5BED6DD-8983-4B0D-A521-8270A83F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4005263"/>
            <a:ext cx="4194176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2FB16E2F-E8FA-4FB0-959E-DA1721915927}"/>
              </a:ext>
            </a:extLst>
          </p:cNvPr>
          <p:cNvSpPr/>
          <p:nvPr/>
        </p:nvSpPr>
        <p:spPr>
          <a:xfrm>
            <a:off x="2411413" y="260350"/>
            <a:ext cx="5832475" cy="4824413"/>
          </a:xfrm>
          <a:prstGeom prst="wedgeEllipseCallout">
            <a:avLst>
              <a:gd name="adj1" fmla="val -39201"/>
              <a:gd name="adj2" fmla="val 5372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F0948494-D33F-4495-8EF5-44398EFE58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659353"/>
            <a:ext cx="8893175" cy="4897438"/>
          </a:xfrm>
        </p:spPr>
        <p:txBody>
          <a:bodyPr>
            <a:no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The UN and Australian laws say you                                             have the right to: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Be treated equally and fairly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Not be discriminated against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Be treated with respect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US" sz="2400" dirty="0">
                <a:solidFill>
                  <a:schemeClr val="bg1"/>
                </a:solidFill>
              </a:rPr>
              <a:t>Be free, and go wherever you want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400" dirty="0">
                <a:solidFill>
                  <a:schemeClr val="bg1"/>
                </a:solidFill>
              </a:rPr>
              <a:t>Keep your life private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400" dirty="0">
                <a:solidFill>
                  <a:schemeClr val="bg1"/>
                </a:solidFill>
              </a:rPr>
              <a:t>Join groups or unions</a:t>
            </a:r>
          </a:p>
          <a:p>
            <a:pPr mar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400" dirty="0">
                <a:solidFill>
                  <a:schemeClr val="bg1"/>
                </a:solidFill>
              </a:rPr>
              <a:t>Say what you want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                                       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92C09D2-1AE3-43C6-A5C7-17853BB73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2616" y="-128176"/>
            <a:ext cx="8229600" cy="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         So . . . ?</a:t>
            </a:r>
          </a:p>
        </p:txBody>
      </p:sp>
      <p:pic>
        <p:nvPicPr>
          <p:cNvPr id="7178" name="Picture 10" descr="Image result for equality">
            <a:extLst>
              <a:ext uri="{FF2B5EF4-FFF2-40B4-BE49-F238E27FC236}">
                <a16:creationId xmlns:a16="http://schemas.microsoft.com/office/drawing/2014/main" id="{12569BF4-6FC9-45D8-98E9-974E9C51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79071"/>
            <a:ext cx="4161878" cy="23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rights">
            <a:extLst>
              <a:ext uri="{FF2B5EF4-FFF2-40B4-BE49-F238E27FC236}">
                <a16:creationId xmlns:a16="http://schemas.microsoft.com/office/drawing/2014/main" id="{527D1531-D4FF-4D30-A92F-77B2E5C52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11" y="68834"/>
            <a:ext cx="3024336" cy="14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Related image">
            <a:extLst>
              <a:ext uri="{FF2B5EF4-FFF2-40B4-BE49-F238E27FC236}">
                <a16:creationId xmlns:a16="http://schemas.microsoft.com/office/drawing/2014/main" id="{994CF052-89B1-4F85-A891-A878AC4F5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1784609"/>
            <a:ext cx="3503740" cy="27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2BB9F26-9C52-4A32-B801-DF2EC36029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319558" y="5445224"/>
            <a:ext cx="9649072" cy="73038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tabLst>
                <a:tab pos="5376863" algn="l"/>
              </a:tabLst>
              <a:defRPr/>
            </a:pPr>
            <a:endParaRPr lang="en-AU" sz="28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5376863" algn="l"/>
              </a:tabLst>
              <a:defRPr/>
            </a:pPr>
            <a:endParaRPr lang="en-AU" sz="12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5376863" algn="l"/>
              </a:tabLst>
              <a:defRPr/>
            </a:pPr>
            <a:endParaRPr lang="en-AU" sz="12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5376863" algn="l"/>
              </a:tabLst>
              <a:defRPr/>
            </a:pPr>
            <a:endParaRPr lang="en-AU" sz="1200" dirty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tabLst>
                <a:tab pos="5376863" algn="l"/>
              </a:tabLst>
              <a:defRPr/>
            </a:pP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678D7-2A3F-458F-9539-7557F2D6B853}"/>
              </a:ext>
            </a:extLst>
          </p:cNvPr>
          <p:cNvSpPr txBox="1"/>
          <p:nvPr/>
        </p:nvSpPr>
        <p:spPr>
          <a:xfrm>
            <a:off x="107504" y="18864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FF00"/>
                </a:solidFill>
                <a:latin typeface="+mn-lt"/>
              </a:rPr>
              <a:t>If you are not getting your rights, contact . .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FE5E61-0044-4F0B-9CB0-E37A7D598319}"/>
              </a:ext>
            </a:extLst>
          </p:cNvPr>
          <p:cNvSpPr/>
          <p:nvPr/>
        </p:nvSpPr>
        <p:spPr>
          <a:xfrm>
            <a:off x="287524" y="530120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400" b="1" dirty="0">
                <a:solidFill>
                  <a:srgbClr val="FFFF00"/>
                </a:solidFill>
                <a:latin typeface="+mn-lt"/>
              </a:rPr>
              <a:t>Telephone:</a:t>
            </a:r>
            <a:r>
              <a:rPr lang="en-SG" sz="2400" dirty="0">
                <a:solidFill>
                  <a:schemeClr val="bg1"/>
                </a:solidFill>
                <a:latin typeface="+mn-lt"/>
              </a:rPr>
              <a:t> (02) 9284 9600</a:t>
            </a:r>
            <a:br>
              <a:rPr lang="en-SG" sz="2400" dirty="0">
                <a:solidFill>
                  <a:schemeClr val="bg1"/>
                </a:solidFill>
                <a:latin typeface="+mn-lt"/>
              </a:rPr>
            </a:br>
            <a:r>
              <a:rPr lang="en-SG" sz="2400" b="1" dirty="0">
                <a:solidFill>
                  <a:srgbClr val="FFFF00"/>
                </a:solidFill>
                <a:latin typeface="+mn-lt"/>
              </a:rPr>
              <a:t>National Information Service:</a:t>
            </a:r>
            <a:r>
              <a:rPr lang="en-SG" sz="2400" b="1" dirty="0">
                <a:solidFill>
                  <a:schemeClr val="bg1"/>
                </a:solidFill>
                <a:latin typeface="+mn-lt"/>
              </a:rPr>
              <a:t> </a:t>
            </a:r>
            <a:r>
              <a:rPr lang="en-SG" sz="2400" dirty="0">
                <a:solidFill>
                  <a:schemeClr val="bg1"/>
                </a:solidFill>
                <a:latin typeface="+mn-lt"/>
              </a:rPr>
              <a:t>1300 656 419</a:t>
            </a:r>
            <a:br>
              <a:rPr lang="en-SG" sz="2400" dirty="0">
                <a:solidFill>
                  <a:schemeClr val="bg1"/>
                </a:solidFill>
                <a:latin typeface="+mn-lt"/>
              </a:rPr>
            </a:br>
            <a:r>
              <a:rPr lang="en-SG" sz="2400" b="1" dirty="0">
                <a:solidFill>
                  <a:srgbClr val="FFFF00"/>
                </a:solidFill>
                <a:latin typeface="+mn-lt"/>
              </a:rPr>
              <a:t>General enquiries: </a:t>
            </a:r>
            <a:r>
              <a:rPr lang="en-SG" sz="2400" dirty="0">
                <a:solidFill>
                  <a:schemeClr val="bg1"/>
                </a:solidFill>
                <a:latin typeface="+mn-lt"/>
              </a:rPr>
              <a:t> 1300 369 711</a:t>
            </a:r>
            <a:endParaRPr lang="en-SG" sz="2400" b="0" i="0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026" name="Picture 2" descr="Image result for australian human rights commission act 1986">
            <a:extLst>
              <a:ext uri="{FF2B5EF4-FFF2-40B4-BE49-F238E27FC236}">
                <a16:creationId xmlns:a16="http://schemas.microsoft.com/office/drawing/2014/main" id="{A32B8E2A-67D5-46AA-96F0-322BB4D5E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52736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B0A35-E187-4584-869A-F666C7295974}"/>
              </a:ext>
            </a:extLst>
          </p:cNvPr>
          <p:cNvSpPr txBox="1"/>
          <p:nvPr/>
        </p:nvSpPr>
        <p:spPr>
          <a:xfrm>
            <a:off x="1403648" y="433460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chemeClr val="bg1"/>
                </a:solidFill>
                <a:latin typeface="+mn-lt"/>
              </a:rPr>
              <a:t>The Australian Human Rights Commission</a:t>
            </a:r>
          </a:p>
        </p:txBody>
      </p:sp>
    </p:spTree>
    <p:extLst>
      <p:ext uri="{BB962C8B-B14F-4D97-AF65-F5344CB8AC3E}">
        <p14:creationId xmlns:p14="http://schemas.microsoft.com/office/powerpoint/2010/main" val="346657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CD6D8-A075-43CF-A22B-225AC6705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3429000"/>
            <a:ext cx="9108504" cy="342900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5C0268B-37FE-414E-A342-D43DC19A0888}"/>
              </a:ext>
            </a:extLst>
          </p:cNvPr>
          <p:cNvSpPr/>
          <p:nvPr/>
        </p:nvSpPr>
        <p:spPr>
          <a:xfrm>
            <a:off x="467544" y="260647"/>
            <a:ext cx="7704856" cy="2769989"/>
          </a:xfrm>
          <a:prstGeom prst="wedgeRectCallout">
            <a:avLst>
              <a:gd name="adj1" fmla="val -165"/>
              <a:gd name="adj2" fmla="val 7176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DE79B-2D0D-4BEB-9C8D-E9365E32C183}"/>
              </a:ext>
            </a:extLst>
          </p:cNvPr>
          <p:cNvSpPr txBox="1"/>
          <p:nvPr/>
        </p:nvSpPr>
        <p:spPr>
          <a:xfrm>
            <a:off x="683568" y="332656"/>
            <a:ext cx="71287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600" dirty="0">
                <a:solidFill>
                  <a:schemeClr val="bg1"/>
                </a:solidFill>
                <a:latin typeface="+mn-lt"/>
              </a:rPr>
              <a:t>We all have rights!!! </a:t>
            </a:r>
          </a:p>
          <a:p>
            <a:pPr algn="ctr"/>
            <a:endParaRPr lang="en-SG" sz="8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SG" sz="2600" dirty="0">
                <a:solidFill>
                  <a:schemeClr val="bg1"/>
                </a:solidFill>
                <a:latin typeface="+mn-lt"/>
              </a:rPr>
              <a:t>But often people with a disability don’t </a:t>
            </a:r>
          </a:p>
          <a:p>
            <a:pPr algn="ctr"/>
            <a:r>
              <a:rPr lang="en-SG" sz="2600" dirty="0">
                <a:solidFill>
                  <a:schemeClr val="bg1"/>
                </a:solidFill>
                <a:latin typeface="+mn-lt"/>
              </a:rPr>
              <a:t>get to use their rights.</a:t>
            </a:r>
          </a:p>
          <a:p>
            <a:pPr algn="ctr"/>
            <a:endParaRPr lang="en-SG" sz="8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SG" sz="2600" dirty="0">
                <a:solidFill>
                  <a:schemeClr val="bg1"/>
                </a:solidFill>
                <a:latin typeface="+mn-lt"/>
              </a:rPr>
              <a:t>Self advocacy groups speak up for the rights of people with a disability.</a:t>
            </a:r>
          </a:p>
          <a:p>
            <a:endParaRPr lang="en-SG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8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CC180C1-8DAB-4A99-A6C4-D90CC824A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" y="44624"/>
            <a:ext cx="94330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We are going to talk about :</a:t>
            </a:r>
          </a:p>
          <a:p>
            <a:pPr eaLnBrk="1" hangingPunct="1"/>
            <a:endParaRPr lang="en-US" altLang="en-US" sz="4000" b="1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FF3AB-8BD5-4D5A-AE1E-72B952ED2D51}"/>
              </a:ext>
            </a:extLst>
          </p:cNvPr>
          <p:cNvSpPr txBox="1"/>
          <p:nvPr/>
        </p:nvSpPr>
        <p:spPr>
          <a:xfrm>
            <a:off x="323528" y="5553141"/>
            <a:ext cx="101531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SG" sz="4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Human Rights and Disability Rights</a:t>
            </a:r>
          </a:p>
        </p:txBody>
      </p:sp>
      <p:pic>
        <p:nvPicPr>
          <p:cNvPr id="1028" name="Picture 4" descr="Image result for rights">
            <a:extLst>
              <a:ext uri="{FF2B5EF4-FFF2-40B4-BE49-F238E27FC236}">
                <a16:creationId xmlns:a16="http://schemas.microsoft.com/office/drawing/2014/main" id="{85DC4F4D-4087-4948-8E99-9EE9B74F6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332" y="1628800"/>
            <a:ext cx="4469818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018B89-9C4A-491E-BC3D-828DB35EA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29" y="1274224"/>
            <a:ext cx="4186292" cy="2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8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A2BFE21B-A0B0-4E98-A74C-B093BB40ED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67944" y="1844824"/>
            <a:ext cx="8229600" cy="38862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What do you know about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your rights?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What rights do you have?                                                 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What rights do you think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people with disabilities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don’t get?                                                        </a:t>
            </a:r>
          </a:p>
          <a:p>
            <a:pPr marL="0" indent="0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A0B46017-5598-4319-950E-1806E6612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13" y="150847"/>
            <a:ext cx="4932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Human Rights</a:t>
            </a:r>
          </a:p>
        </p:txBody>
      </p:sp>
      <p:pic>
        <p:nvPicPr>
          <p:cNvPr id="5136" name="Picture 16" descr="Related image">
            <a:extLst>
              <a:ext uri="{FF2B5EF4-FFF2-40B4-BE49-F238E27FC236}">
                <a16:creationId xmlns:a16="http://schemas.microsoft.com/office/drawing/2014/main" id="{DC6DBD0D-6224-4B0B-9836-EEDBED7C6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1640" y="1196752"/>
            <a:ext cx="2520280" cy="31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C623E-43A2-4ED5-93DB-825E5C67F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726940"/>
            <a:ext cx="2959023" cy="2959023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E2C1CC76-D91A-4C21-90AB-A0AD879F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29" y="-171400"/>
            <a:ext cx="1910785" cy="191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A4564991-9129-4EA1-B148-BA7E76AB9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378" y="730335"/>
            <a:ext cx="9001125" cy="6093296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Australia has laws and rules about your rights. They come from the: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        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3300" dirty="0">
              <a:solidFill>
                <a:srgbClr val="FFFF00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              United Nations                                    Australian Government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    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           State and Territory                               Human Rights Commission                                       </a:t>
            </a:r>
          </a:p>
          <a:p>
            <a:pPr marL="0" indent="0" fontAlgn="auto">
              <a:spcAft>
                <a:spcPts val="0"/>
              </a:spcAft>
              <a:buClr>
                <a:srgbClr val="FFFF00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</a:rPr>
              <a:t>               Governments</a:t>
            </a:r>
            <a:endParaRPr lang="en-US" sz="2400" dirty="0"/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400" dirty="0"/>
          </a:p>
        </p:txBody>
      </p:sp>
      <p:sp>
        <p:nvSpPr>
          <p:cNvPr id="11271" name="Rectangle 2">
            <a:extLst>
              <a:ext uri="{FF2B5EF4-FFF2-40B4-BE49-F238E27FC236}">
                <a16:creationId xmlns:a16="http://schemas.microsoft.com/office/drawing/2014/main" id="{86DC1A71-B00F-408D-8DFE-6B010540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2616" y="-122852"/>
            <a:ext cx="8229600" cy="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28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         Where Do Human Rights Come From?</a:t>
            </a:r>
          </a:p>
        </p:txBody>
      </p:sp>
      <p:pic>
        <p:nvPicPr>
          <p:cNvPr id="11276" name="Picture 12" descr="Image result for australian parliament">
            <a:extLst>
              <a:ext uri="{FF2B5EF4-FFF2-40B4-BE49-F238E27FC236}">
                <a16:creationId xmlns:a16="http://schemas.microsoft.com/office/drawing/2014/main" id="{BF60FFF1-3514-41E8-98EF-6F7CC04D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251770" cy="19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Image result for victorian parliament">
            <a:extLst>
              <a:ext uri="{FF2B5EF4-FFF2-40B4-BE49-F238E27FC236}">
                <a16:creationId xmlns:a16="http://schemas.microsoft.com/office/drawing/2014/main" id="{81550E05-7A58-42F9-B65A-6FC16D48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494"/>
            <a:ext cx="3193930" cy="194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Image result for australian human rights commission">
            <a:extLst>
              <a:ext uri="{FF2B5EF4-FFF2-40B4-BE49-F238E27FC236}">
                <a16:creationId xmlns:a16="http://schemas.microsoft.com/office/drawing/2014/main" id="{5326E649-A74E-4E3E-9D1F-D0596EE1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0405"/>
            <a:ext cx="3193931" cy="194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Image result for united nations">
            <a:extLst>
              <a:ext uri="{FF2B5EF4-FFF2-40B4-BE49-F238E27FC236}">
                <a16:creationId xmlns:a16="http://schemas.microsoft.com/office/drawing/2014/main" id="{0AE2A6BB-6ACE-455E-9338-9934FAF2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9" y="1340768"/>
            <a:ext cx="3039157" cy="202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Image result for united nations convention on the rights of people with a disability">
            <a:extLst>
              <a:ext uri="{FF2B5EF4-FFF2-40B4-BE49-F238E27FC236}">
                <a16:creationId xmlns:a16="http://schemas.microsoft.com/office/drawing/2014/main" id="{68252183-F067-4A14-8E37-02B8D123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9039"/>
            <a:ext cx="1152564" cy="97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FFB99DA7-C800-4BEE-9145-205B46B0D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3636" y="-252218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What are your rights? Pick a card  . . . .</a:t>
            </a: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8C4D2019-928A-4144-A41C-C0BD038046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55351" y="5157192"/>
            <a:ext cx="8640960" cy="4072508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800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3200" b="1" dirty="0">
                <a:solidFill>
                  <a:srgbClr val="FFFF00"/>
                </a:solidFill>
              </a:rPr>
              <a:t>Let’s play!!!!! 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Pick a card. Read out the ‘Right’ on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the card and discuss . . .</a:t>
            </a:r>
          </a:p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3178" name="Picture 10" descr="Image result for pick a card">
            <a:extLst>
              <a:ext uri="{FF2B5EF4-FFF2-40B4-BE49-F238E27FC236}">
                <a16:creationId xmlns:a16="http://schemas.microsoft.com/office/drawing/2014/main" id="{BFB2095F-01CB-42BF-940E-773EA94BA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4965788"/>
            <a:ext cx="1652567" cy="187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rights">
            <a:extLst>
              <a:ext uri="{FF2B5EF4-FFF2-40B4-BE49-F238E27FC236}">
                <a16:creationId xmlns:a16="http://schemas.microsoft.com/office/drawing/2014/main" id="{3D89F1CE-4DE5-4C03-A239-1228FBBD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838149"/>
            <a:ext cx="3024336" cy="14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Related image">
            <a:extLst>
              <a:ext uri="{FF2B5EF4-FFF2-40B4-BE49-F238E27FC236}">
                <a16:creationId xmlns:a16="http://schemas.microsoft.com/office/drawing/2014/main" id="{E5EAC8A2-B591-4860-885F-43916B999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8184" y="671133"/>
            <a:ext cx="2225052" cy="172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76E8D-FCA9-4862-B59B-5CBBD6E150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23830"/>
            <a:ext cx="1652566" cy="2072582"/>
          </a:xfrm>
          <a:prstGeom prst="rect">
            <a:avLst/>
          </a:prstGeom>
        </p:spPr>
      </p:pic>
      <p:pic>
        <p:nvPicPr>
          <p:cNvPr id="50178" name="Picture 2" descr="Related image">
            <a:extLst>
              <a:ext uri="{FF2B5EF4-FFF2-40B4-BE49-F238E27FC236}">
                <a16:creationId xmlns:a16="http://schemas.microsoft.com/office/drawing/2014/main" id="{CD28C94B-6DC0-4674-96FD-5B2A27D59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2630528"/>
            <a:ext cx="1831823" cy="21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Related image">
            <a:extLst>
              <a:ext uri="{FF2B5EF4-FFF2-40B4-BE49-F238E27FC236}">
                <a16:creationId xmlns:a16="http://schemas.microsoft.com/office/drawing/2014/main" id="{3CDADCE9-827D-4F20-88F9-52DC919D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05" y="2630528"/>
            <a:ext cx="1584818" cy="21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Image result for stop bullying">
            <a:extLst>
              <a:ext uri="{FF2B5EF4-FFF2-40B4-BE49-F238E27FC236}">
                <a16:creationId xmlns:a16="http://schemas.microsoft.com/office/drawing/2014/main" id="{344D03DB-C04C-4F2B-9FEF-0D801863F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328" y="2676702"/>
            <a:ext cx="2520280" cy="207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37A218-C312-487C-B1C2-C138D1C5F0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" y="824639"/>
            <a:ext cx="2794499" cy="18728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4">
            <a:extLst>
              <a:ext uri="{FF2B5EF4-FFF2-40B4-BE49-F238E27FC236}">
                <a16:creationId xmlns:a16="http://schemas.microsoft.com/office/drawing/2014/main" id="{B31D6BC1-A57F-4140-8531-D2EAD873B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772816"/>
            <a:ext cx="873055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800" b="0" i="0" dirty="0">
                <a:solidFill>
                  <a:schemeClr val="bg1"/>
                </a:solidFill>
                <a:latin typeface="+mn-lt"/>
              </a:rPr>
              <a:t>Can you think of times when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800" b="0" i="0" dirty="0">
                <a:solidFill>
                  <a:schemeClr val="bg1"/>
                </a:solidFill>
                <a:latin typeface="+mn-lt"/>
              </a:rPr>
              <a:t>you didn’t get to use your rights?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2800" b="0" i="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2800" b="0" i="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800" b="0" i="0" dirty="0">
                <a:solidFill>
                  <a:schemeClr val="bg1"/>
                </a:solidFill>
                <a:latin typeface="+mn-lt"/>
              </a:rPr>
              <a:t>                                        Are there times when you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800" b="0" i="0" dirty="0">
                <a:solidFill>
                  <a:schemeClr val="bg1"/>
                </a:solidFill>
                <a:latin typeface="+mn-lt"/>
              </a:rPr>
              <a:t>                                        did get your rights?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bg2"/>
              </a:buClr>
              <a:defRPr/>
            </a:pPr>
            <a:endParaRPr lang="en-AU" sz="2800" b="0" i="0" dirty="0">
              <a:latin typeface="+mn-lt"/>
            </a:endParaRPr>
          </a:p>
        </p:txBody>
      </p:sp>
      <p:sp>
        <p:nvSpPr>
          <p:cNvPr id="24580" name="Text Box 5">
            <a:extLst>
              <a:ext uri="{FF2B5EF4-FFF2-40B4-BE49-F238E27FC236}">
                <a16:creationId xmlns:a16="http://schemas.microsoft.com/office/drawing/2014/main" id="{1A3DAFFA-5DEC-4A3E-B15C-A6A8C31D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58975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AU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265BDD6-01EC-476E-A405-CB55D1CF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13" y="150847"/>
            <a:ext cx="49320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Human Rights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B5650-0ADA-4865-A649-55453B9563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3" y="1412776"/>
            <a:ext cx="2733297" cy="2733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658DE-BF9F-4934-B950-5EC7B31BD9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7" y="3546711"/>
            <a:ext cx="2550682" cy="2550682"/>
          </a:xfrm>
          <a:prstGeom prst="rect">
            <a:avLst/>
          </a:prstGeom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74DC5B43-9DCF-4225-922A-3FEE0EE0E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190481"/>
            <a:ext cx="1910785" cy="191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B8EEB238-B11B-46D0-AA25-CA912BF49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0825" y="2565400"/>
            <a:ext cx="8893175" cy="30241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n-AU" altLang="en-US" sz="2800"/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n-AU" altLang="en-US" sz="2800"/>
          </a:p>
        </p:txBody>
      </p:sp>
      <p:pic>
        <p:nvPicPr>
          <p:cNvPr id="11" name="Picture 18" descr="Image result for united nations">
            <a:extLst>
              <a:ext uri="{FF2B5EF4-FFF2-40B4-BE49-F238E27FC236}">
                <a16:creationId xmlns:a16="http://schemas.microsoft.com/office/drawing/2014/main" id="{CFDFF182-ACA3-4E1C-A820-DFD71284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5561"/>
            <a:ext cx="1478950" cy="97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FF44A-5E99-4856-90DC-9CF0F6A0E399}"/>
              </a:ext>
            </a:extLst>
          </p:cNvPr>
          <p:cNvSpPr txBox="1"/>
          <p:nvPr/>
        </p:nvSpPr>
        <p:spPr>
          <a:xfrm>
            <a:off x="198209" y="56126"/>
            <a:ext cx="7666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FF00"/>
                </a:solidFill>
                <a:latin typeface="+mj-lt"/>
              </a:rPr>
              <a:t>United Nations Convention on the Rights </a:t>
            </a:r>
          </a:p>
          <a:p>
            <a:r>
              <a:rPr lang="en-SG" sz="2800" b="1" dirty="0">
                <a:solidFill>
                  <a:srgbClr val="FFFF00"/>
                </a:solidFill>
                <a:latin typeface="+mj-lt"/>
              </a:rPr>
              <a:t>of Persons with a Disability (UNCRPD) 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116A1F61-1F41-46FC-89D4-08CA36594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093296"/>
            <a:ext cx="97210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watch this video to learn more about the UN convention!!!!!!</a:t>
            </a:r>
          </a:p>
        </p:txBody>
      </p:sp>
      <p:pic>
        <p:nvPicPr>
          <p:cNvPr id="12" name="UN Disability Convention animation">
            <a:hlinkClick r:id="" action="ppaction://media"/>
            <a:extLst>
              <a:ext uri="{FF2B5EF4-FFF2-40B4-BE49-F238E27FC236}">
                <a16:creationId xmlns:a16="http://schemas.microsoft.com/office/drawing/2014/main" id="{5638E8E3-4F0C-4138-841C-9681B7E4A5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1340768"/>
            <a:ext cx="7008440" cy="3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B8EEB238-B11B-46D0-AA25-CA912BF490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0825" y="2565400"/>
            <a:ext cx="8893175" cy="30241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n-AU" altLang="en-US" sz="2800"/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n-AU" altLang="en-US" sz="2800"/>
          </a:p>
        </p:txBody>
      </p:sp>
      <p:sp>
        <p:nvSpPr>
          <p:cNvPr id="75780" name="Rectangle 5">
            <a:extLst>
              <a:ext uri="{FF2B5EF4-FFF2-40B4-BE49-F238E27FC236}">
                <a16:creationId xmlns:a16="http://schemas.microsoft.com/office/drawing/2014/main" id="{B6B34009-2FE3-45FB-A81E-03CBD2D38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989138"/>
            <a:ext cx="87106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defRPr/>
            </a:pPr>
            <a:endParaRPr lang="en-AU" dirty="0">
              <a:latin typeface="Arial" charset="0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Make your own choices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6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Not be treated differently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    or discriminated against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6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Be fully included in the                                                        community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6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Live in good housing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6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Work in good jobs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6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Access transportation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r>
              <a:rPr lang="en-AU" sz="2200" dirty="0">
                <a:solidFill>
                  <a:schemeClr val="bg1"/>
                </a:solidFill>
                <a:latin typeface="+mn-lt"/>
                <a:cs typeface="Arial" charset="0"/>
              </a:rPr>
              <a:t>    and buildings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defRPr/>
            </a:pPr>
            <a:endParaRPr lang="en-AU" sz="12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AU" sz="22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7412" name="Text Box 7">
            <a:extLst>
              <a:ext uri="{FF2B5EF4-FFF2-40B4-BE49-F238E27FC236}">
                <a16:creationId xmlns:a16="http://schemas.microsoft.com/office/drawing/2014/main" id="{D5DA7300-F5BA-4724-BD27-8D6F50B2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38" y="1029668"/>
            <a:ext cx="831869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The United Nations says that people with disabilities living all </a:t>
            </a:r>
            <a:br>
              <a:rPr lang="en-AU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n-AU" altLang="en-US" sz="2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over the world have rights. These are called “Articles.” They say you have the right to:</a:t>
            </a:r>
          </a:p>
        </p:txBody>
      </p:sp>
      <p:pic>
        <p:nvPicPr>
          <p:cNvPr id="11" name="Picture 18" descr="Image result for united nations">
            <a:extLst>
              <a:ext uri="{FF2B5EF4-FFF2-40B4-BE49-F238E27FC236}">
                <a16:creationId xmlns:a16="http://schemas.microsoft.com/office/drawing/2014/main" id="{CFDFF182-ACA3-4E1C-A820-DFD71284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5561"/>
            <a:ext cx="1478950" cy="97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FF44A-5E99-4856-90DC-9CF0F6A0E399}"/>
              </a:ext>
            </a:extLst>
          </p:cNvPr>
          <p:cNvSpPr txBox="1"/>
          <p:nvPr/>
        </p:nvSpPr>
        <p:spPr>
          <a:xfrm>
            <a:off x="198209" y="56126"/>
            <a:ext cx="7666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solidFill>
                  <a:srgbClr val="FFFF00"/>
                </a:solidFill>
                <a:latin typeface="+mj-lt"/>
              </a:rPr>
              <a:t>United Nations Convention on the Rights </a:t>
            </a:r>
          </a:p>
          <a:p>
            <a:r>
              <a:rPr lang="en-SG" sz="2800" b="1" dirty="0">
                <a:solidFill>
                  <a:srgbClr val="FFFF00"/>
                </a:solidFill>
                <a:latin typeface="+mj-lt"/>
              </a:rPr>
              <a:t>of Persons with a Disability (UNCRPD)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E2AFD-81BB-4152-89B2-CBA4825EFA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95" y="2137664"/>
            <a:ext cx="1936758" cy="19367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667523-853C-42E9-B036-E57701AD68FD}"/>
              </a:ext>
            </a:extLst>
          </p:cNvPr>
          <p:cNvGrpSpPr/>
          <p:nvPr/>
        </p:nvGrpSpPr>
        <p:grpSpPr>
          <a:xfrm>
            <a:off x="6611180" y="2065556"/>
            <a:ext cx="1960725" cy="2106154"/>
            <a:chOff x="6516911" y="1748476"/>
            <a:chExt cx="2376264" cy="25202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7BB78F-E8E2-4B72-A4BF-2DA23B405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111" y="1970310"/>
              <a:ext cx="1828343" cy="182834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B985A4-8EBA-483B-81AE-245953BB74DE}"/>
                </a:ext>
              </a:extLst>
            </p:cNvPr>
            <p:cNvSpPr/>
            <p:nvPr/>
          </p:nvSpPr>
          <p:spPr>
            <a:xfrm>
              <a:off x="6516911" y="1748476"/>
              <a:ext cx="2376264" cy="2520280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14F05D-1048-4EED-8C0D-0BB9E7918114}"/>
                </a:ext>
              </a:extLst>
            </p:cNvPr>
            <p:cNvCxnSpPr/>
            <p:nvPr/>
          </p:nvCxnSpPr>
          <p:spPr>
            <a:xfrm>
              <a:off x="6731224" y="2245756"/>
              <a:ext cx="1872208" cy="150471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E85AD7-26AD-4665-A23D-FFC4534284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78" y="4221088"/>
            <a:ext cx="2192886" cy="21928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EBF066-A539-4619-875C-F08AB6C631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734">
            <a:off x="6302868" y="4022712"/>
            <a:ext cx="2444054" cy="24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0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ghts" id="{2470BC24-F16E-4D3D-8D27-164ECAF58DCF}" vid="{67953BD3-4D89-465F-BA8B-EA632F9DD26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rights</Template>
  <TotalTime>186</TotalTime>
  <Words>605</Words>
  <Application>Microsoft Office PowerPoint</Application>
  <PresentationFormat>On-screen Show (4:3)</PresentationFormat>
  <Paragraphs>113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Times</vt:lpstr>
      <vt:lpstr>Wingdings</vt:lpstr>
      <vt:lpstr>Office Theme</vt:lpstr>
      <vt:lpstr>Welcome</vt:lpstr>
      <vt:lpstr>PowerPoint Presentation</vt:lpstr>
      <vt:lpstr>PowerPoint Presentation</vt:lpstr>
      <vt:lpstr>PowerPoint Presentation</vt:lpstr>
      <vt:lpstr>PowerPoint Presentation</vt:lpstr>
      <vt:lpstr>What are your rights? Pick a card  . . . 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Kids In Berlin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sam smith</dc:creator>
  <cp:lastModifiedBy>James Waters</cp:lastModifiedBy>
  <cp:revision>25</cp:revision>
  <dcterms:created xsi:type="dcterms:W3CDTF">2018-10-11T07:20:45Z</dcterms:created>
  <dcterms:modified xsi:type="dcterms:W3CDTF">2018-12-02T02:48:03Z</dcterms:modified>
</cp:coreProperties>
</file>